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4660"/>
  </p:normalViewPr>
  <p:slideViewPr>
    <p:cSldViewPr>
      <p:cViewPr>
        <p:scale>
          <a:sx n="76" d="100"/>
          <a:sy n="76" d="100"/>
        </p:scale>
        <p:origin x="-151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217E181C-39F9-47F5-94FC-397BC503CF21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80F7C83-1796-459F-9D85-4BD36D85AE5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401887"/>
            <a:ext cx="8534400" cy="1712913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ORGANIZING THE CONTENT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IN" sz="3200" dirty="0"/>
              <a:t>Information Architecture and Application structure </a:t>
            </a:r>
            <a:r>
              <a:rPr lang="en-IN" sz="3200" dirty="0" smtClean="0"/>
              <a:t>patterns.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Navigation, Signposts and </a:t>
            </a:r>
            <a:r>
              <a:rPr lang="en-IN" sz="3200" dirty="0" err="1"/>
              <a:t>wayfinding</a:t>
            </a:r>
            <a:r>
              <a:rPr lang="en-IN" sz="3200" dirty="0"/>
              <a:t> patterns</a:t>
            </a:r>
            <a:br>
              <a:rPr lang="en-IN" sz="3200" dirty="0"/>
            </a:b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Verb-centered rather than noun-centered</a:t>
            </a:r>
          </a:p>
          <a:p>
            <a:r>
              <a:rPr lang="en-US" dirty="0" smtClean="0"/>
              <a:t>“What do you want to do?”</a:t>
            </a:r>
          </a:p>
          <a:p>
            <a:r>
              <a:rPr lang="en-US" dirty="0" smtClean="0"/>
              <a:t>“What do you want to work on?”</a:t>
            </a:r>
          </a:p>
          <a:p>
            <a:r>
              <a:rPr lang="en-US" dirty="0" smtClean="0"/>
              <a:t>“What type of item would you like to create?”</a:t>
            </a:r>
          </a:p>
          <a:p>
            <a:r>
              <a:rPr lang="en-US" dirty="0" smtClean="0"/>
              <a:t>Benefit is often that this type of interface is explained in plain </a:t>
            </a:r>
            <a:r>
              <a:rPr lang="en-US" dirty="0"/>
              <a:t>E</a:t>
            </a:r>
            <a:r>
              <a:rPr lang="en-US" dirty="0" smtClean="0"/>
              <a:t>nglish (plain language)</a:t>
            </a:r>
          </a:p>
          <a:p>
            <a:r>
              <a:rPr lang="en-US" dirty="0" smtClean="0"/>
              <a:t>How many actions are appropriate?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066800"/>
          </a:xfrm>
        </p:spPr>
        <p:txBody>
          <a:bodyPr/>
          <a:lstStyle/>
          <a:p>
            <a:r>
              <a:rPr lang="en-US" dirty="0" smtClean="0"/>
              <a:t>Presenting Lists of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Window Drilldown</a:t>
            </a:r>
          </a:p>
          <a:p>
            <a:r>
              <a:rPr lang="en-US" dirty="0" smtClean="0"/>
              <a:t>Engage Selected Item’s Action</a:t>
            </a:r>
          </a:p>
          <a:p>
            <a:r>
              <a:rPr lang="en-US" dirty="0" smtClean="0"/>
              <a:t>Double Click to Invoke</a:t>
            </a:r>
          </a:p>
          <a:p>
            <a:r>
              <a:rPr lang="en-US" dirty="0" smtClean="0"/>
              <a:t>Other Approaches (not high level):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Buttons, Menu Bars, Pop-up Menus</a:t>
            </a:r>
          </a:p>
          <a:p>
            <a:pPr lvl="1"/>
            <a:r>
              <a:rPr lang="en-US" dirty="0" smtClean="0"/>
              <a:t>Dropdown Menus, Toolbars, Links, Action Panels</a:t>
            </a:r>
          </a:p>
          <a:p>
            <a:r>
              <a:rPr lang="en-US" dirty="0" smtClean="0"/>
              <a:t>Real-estate or </a:t>
            </a:r>
            <a:r>
              <a:rPr lang="en-US" dirty="0" err="1" smtClean="0"/>
              <a:t>effeciency</a:t>
            </a:r>
            <a:r>
              <a:rPr lang="en-US" dirty="0" smtClean="0"/>
              <a:t> concerns?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List of Categories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6477000" cy="556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981200"/>
            <a:ext cx="5867400" cy="458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of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Used often in website design due to the large amount of diverse data mean for many people</a:t>
            </a:r>
          </a:p>
          <a:p>
            <a:r>
              <a:rPr lang="en-US" dirty="0" smtClean="0"/>
              <a:t>Not used often in application design.  Categories are better for noun oriented software rather than action oriented applications.</a:t>
            </a:r>
          </a:p>
          <a:p>
            <a:r>
              <a:rPr lang="en-US" dirty="0" smtClean="0"/>
              <a:t>That doesn’t mean categories aren’t a good tool for organizing subsets of an applications presentation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447800"/>
            <a:ext cx="5567362" cy="353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3429000"/>
            <a:ext cx="21812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1219200"/>
            <a:ext cx="4267200" cy="5446986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of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 used by Operating Systems, Palm Pilots, </a:t>
            </a:r>
            <a:r>
              <a:rPr lang="en-US" dirty="0" err="1" smtClean="0"/>
              <a:t>Blackberrys</a:t>
            </a:r>
            <a:r>
              <a:rPr lang="en-US" dirty="0" smtClean="0"/>
              <a:t>, Cell Phones, etc</a:t>
            </a:r>
          </a:p>
          <a:p>
            <a:r>
              <a:rPr lang="en-US" dirty="0" smtClean="0"/>
              <a:t>Some Applications use this paradigm as well: Microsoft Money, Quick Books, etc</a:t>
            </a:r>
          </a:p>
          <a:p>
            <a:r>
              <a:rPr lang="en-US" dirty="0" smtClean="0"/>
              <a:t>Tool-based Organization typically fails when the names of tools mix with actions, tasks or objects – User expectations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Presenting Lists of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is most common</a:t>
            </a:r>
          </a:p>
          <a:p>
            <a:pPr lvl="1"/>
            <a:r>
              <a:rPr lang="en-US" dirty="0" smtClean="0"/>
              <a:t>Flat list</a:t>
            </a:r>
          </a:p>
          <a:p>
            <a:pPr lvl="1"/>
            <a:r>
              <a:rPr lang="en-US" dirty="0" smtClean="0"/>
              <a:t>Table</a:t>
            </a:r>
          </a:p>
          <a:p>
            <a:r>
              <a:rPr lang="en-US" dirty="0" smtClean="0"/>
              <a:t>Sorted?</a:t>
            </a:r>
          </a:p>
          <a:p>
            <a:pPr lvl="1"/>
            <a:r>
              <a:rPr lang="en-US" dirty="0" smtClean="0"/>
              <a:t>Alphabetically</a:t>
            </a:r>
          </a:p>
          <a:p>
            <a:pPr lvl="1"/>
            <a:r>
              <a:rPr lang="en-US" dirty="0" smtClean="0"/>
              <a:t>By Category</a:t>
            </a:r>
          </a:p>
          <a:p>
            <a:pPr lvl="1"/>
            <a:r>
              <a:rPr lang="en-US" dirty="0" smtClean="0"/>
              <a:t>By Frequency of Use</a:t>
            </a:r>
          </a:p>
          <a:p>
            <a:pPr lvl="1"/>
            <a:r>
              <a:rPr lang="en-US" dirty="0" smtClean="0"/>
              <a:t>Customizable</a:t>
            </a:r>
          </a:p>
          <a:p>
            <a:r>
              <a:rPr lang="en-US" i="1" dirty="0" smtClean="0"/>
              <a:t>Hub and Spoke Navigation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Navigation, Signposts and </a:t>
            </a:r>
            <a:r>
              <a:rPr lang="en-US" dirty="0" err="1" smtClean="0"/>
              <a:t>Wayfinding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49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Staying Found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Signage</a:t>
            </a:r>
          </a:p>
          <a:p>
            <a:r>
              <a:rPr lang="en-US" dirty="0" smtClean="0"/>
              <a:t>Environmental Clues</a:t>
            </a:r>
          </a:p>
          <a:p>
            <a:r>
              <a:rPr lang="en-US" dirty="0" smtClean="0"/>
              <a:t>Map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7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Keep navigation paths short (number of pages)</a:t>
            </a:r>
          </a:p>
          <a:p>
            <a:r>
              <a:rPr lang="en-US" dirty="0" smtClean="0"/>
              <a:t>Avoid nested dialogs/windows</a:t>
            </a:r>
          </a:p>
          <a:p>
            <a:r>
              <a:rPr lang="en-US" dirty="0" smtClean="0"/>
              <a:t>Functionality vs. Usability Tradeoffs</a:t>
            </a:r>
          </a:p>
        </p:txBody>
      </p:sp>
    </p:spTree>
    <p:extLst>
      <p:ext uri="{BB962C8B-B14F-4D97-AF65-F5344CB8AC3E}">
        <p14:creationId xmlns:p14="http://schemas.microsoft.com/office/powerpoint/2010/main" val="376784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dirty="0" smtClean="0"/>
              <a:t>Post Requirements Gathering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 this point you should know what your users want out of the application.  </a:t>
            </a:r>
            <a:endParaRPr lang="en-US" dirty="0"/>
          </a:p>
          <a:p>
            <a:r>
              <a:rPr lang="en-US" dirty="0" smtClean="0"/>
              <a:t>What’s Next?</a:t>
            </a:r>
          </a:p>
          <a:p>
            <a:pPr lvl="1"/>
            <a:r>
              <a:rPr lang="en-US" dirty="0" smtClean="0"/>
              <a:t>General Mental Pictures, Sketches, Mock ups?</a:t>
            </a:r>
          </a:p>
          <a:p>
            <a:r>
              <a:rPr lang="en-US" dirty="0" smtClean="0"/>
              <a:t>High Level Organization is often the most difficult task in designing a user interface</a:t>
            </a:r>
          </a:p>
          <a:p>
            <a:r>
              <a:rPr lang="en-US" dirty="0" smtClean="0"/>
              <a:t>So before you get into the design, separate the content from it’s physical presentation</a:t>
            </a:r>
          </a:p>
          <a:p>
            <a:pPr lvl="1"/>
            <a:r>
              <a:rPr lang="en-US" dirty="0" smtClean="0"/>
              <a:t>Don’t start by thinking of things in terms of Windows, Tabs, Panels, Controls, etc. </a:t>
            </a:r>
          </a:p>
          <a:p>
            <a:pPr lvl="1"/>
            <a:r>
              <a:rPr lang="en-US" dirty="0" smtClean="0"/>
              <a:t>Start by organizing actions and object abstractly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Clear Entry Points</a:t>
            </a:r>
          </a:p>
          <a:p>
            <a:r>
              <a:rPr lang="en-US" dirty="0" smtClean="0"/>
              <a:t>Global Navigation</a:t>
            </a:r>
          </a:p>
          <a:p>
            <a:r>
              <a:rPr lang="en-US" dirty="0" smtClean="0"/>
              <a:t>Hub and Spoke</a:t>
            </a:r>
          </a:p>
          <a:p>
            <a:r>
              <a:rPr lang="en-US" dirty="0" smtClean="0"/>
              <a:t>Pyramid</a:t>
            </a:r>
          </a:p>
          <a:p>
            <a:r>
              <a:rPr lang="en-US" dirty="0" smtClean="0"/>
              <a:t>Modal Panel</a:t>
            </a:r>
          </a:p>
          <a:p>
            <a:r>
              <a:rPr lang="en-US" dirty="0" smtClean="0"/>
              <a:t>Sequence Map</a:t>
            </a:r>
          </a:p>
          <a:p>
            <a:r>
              <a:rPr lang="en-US" dirty="0" smtClean="0"/>
              <a:t>Breadcrumbs</a:t>
            </a:r>
          </a:p>
          <a:p>
            <a:r>
              <a:rPr lang="en-US" dirty="0" smtClean="0"/>
              <a:t>Annotated Scrollbar</a:t>
            </a:r>
          </a:p>
          <a:p>
            <a:r>
              <a:rPr lang="en-US" dirty="0" smtClean="0"/>
              <a:t>Color-Coded Sections</a:t>
            </a:r>
          </a:p>
          <a:p>
            <a:r>
              <a:rPr lang="en-US" dirty="0" smtClean="0"/>
              <a:t>Animated Transition</a:t>
            </a:r>
          </a:p>
          <a:p>
            <a:r>
              <a:rPr lang="en-US" dirty="0" smtClean="0"/>
              <a:t>Escape Hatch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Navigation Patterns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70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Clear Entry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8229600" cy="4325112"/>
          </a:xfrm>
        </p:spPr>
        <p:txBody>
          <a:bodyPr/>
          <a:lstStyle/>
          <a:p>
            <a:r>
              <a:rPr lang="en-US" dirty="0" smtClean="0"/>
              <a:t>Present a few task oriented entry points into an interface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586" y="2514600"/>
            <a:ext cx="7848600" cy="360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42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392" y="533400"/>
            <a:ext cx="8229600" cy="1066800"/>
          </a:xfrm>
        </p:spPr>
        <p:txBody>
          <a:bodyPr/>
          <a:lstStyle/>
          <a:p>
            <a:r>
              <a:rPr lang="en-US" dirty="0" smtClean="0"/>
              <a:t>Clear Entry Points?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80238"/>
            <a:ext cx="7239000" cy="509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1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5" y="533400"/>
            <a:ext cx="8229600" cy="1066800"/>
          </a:xfrm>
        </p:spPr>
        <p:txBody>
          <a:bodyPr/>
          <a:lstStyle/>
          <a:p>
            <a:r>
              <a:rPr lang="en-US" dirty="0" smtClean="0"/>
              <a:t>Global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325112"/>
          </a:xfrm>
        </p:spPr>
        <p:txBody>
          <a:bodyPr/>
          <a:lstStyle/>
          <a:p>
            <a:r>
              <a:rPr lang="en-US" dirty="0" smtClean="0"/>
              <a:t>Reserve a section of every page to show a consistent set of links or buttons to navigate to key sections of the application (or site)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921" y="2971800"/>
            <a:ext cx="8937321" cy="2521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90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6" y="533400"/>
            <a:ext cx="8229600" cy="1066800"/>
          </a:xfrm>
        </p:spPr>
        <p:txBody>
          <a:bodyPr/>
          <a:lstStyle/>
          <a:p>
            <a:r>
              <a:rPr lang="en-US" dirty="0" smtClean="0"/>
              <a:t>Hub and Spoke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4325112"/>
          </a:xfrm>
        </p:spPr>
        <p:txBody>
          <a:bodyPr>
            <a:normAutofit/>
          </a:bodyPr>
          <a:lstStyle/>
          <a:p>
            <a:r>
              <a:rPr lang="en-US" dirty="0" smtClean="0"/>
              <a:t>Sub Applications reached from the main navigation page with one way in and one way out.</a:t>
            </a:r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362200"/>
            <a:ext cx="6856169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60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Linked Sequence of Pages with Previous/Back and Next links or Actions</a:t>
            </a:r>
          </a:p>
          <a:p>
            <a:r>
              <a:rPr lang="en-US" dirty="0" smtClean="0"/>
              <a:t>Typically combined with a main page that has navigation links to each page individually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19200" y="4191000"/>
            <a:ext cx="6324600" cy="1752600"/>
            <a:chOff x="1219200" y="4191000"/>
            <a:chExt cx="6324600" cy="1752600"/>
          </a:xfrm>
        </p:grpSpPr>
        <p:sp>
          <p:nvSpPr>
            <p:cNvPr id="4" name="Rectangle 3"/>
            <p:cNvSpPr/>
            <p:nvPr/>
          </p:nvSpPr>
          <p:spPr>
            <a:xfrm>
              <a:off x="3505200" y="4191000"/>
              <a:ext cx="17526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505200" y="5334000"/>
              <a:ext cx="17526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791200" y="5334000"/>
              <a:ext cx="17526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219200" y="5334000"/>
              <a:ext cx="17526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4" idx="2"/>
              <a:endCxn id="5" idx="0"/>
            </p:cNvCxnSpPr>
            <p:nvPr/>
          </p:nvCxnSpPr>
          <p:spPr>
            <a:xfrm rot="5400000">
              <a:off x="4114800" y="5067300"/>
              <a:ext cx="533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0"/>
              <a:endCxn id="4" idx="2"/>
            </p:cNvCxnSpPr>
            <p:nvPr/>
          </p:nvCxnSpPr>
          <p:spPr>
            <a:xfrm rot="5400000" flipH="1" flipV="1">
              <a:off x="4114800" y="5067300"/>
              <a:ext cx="533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" idx="3"/>
              <a:endCxn id="6" idx="0"/>
            </p:cNvCxnSpPr>
            <p:nvPr/>
          </p:nvCxnSpPr>
          <p:spPr>
            <a:xfrm>
              <a:off x="5257800" y="4495800"/>
              <a:ext cx="1409700" cy="8382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7" idx="0"/>
              <a:endCxn id="4" idx="1"/>
            </p:cNvCxnSpPr>
            <p:nvPr/>
          </p:nvCxnSpPr>
          <p:spPr>
            <a:xfrm rot="5400000" flipH="1" flipV="1">
              <a:off x="2381250" y="4210050"/>
              <a:ext cx="838200" cy="14097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3"/>
              <a:endCxn id="5" idx="1"/>
            </p:cNvCxnSpPr>
            <p:nvPr/>
          </p:nvCxnSpPr>
          <p:spPr>
            <a:xfrm>
              <a:off x="2971800" y="5638800"/>
              <a:ext cx="5334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5" idx="3"/>
              <a:endCxn id="6" idx="1"/>
            </p:cNvCxnSpPr>
            <p:nvPr/>
          </p:nvCxnSpPr>
          <p:spPr>
            <a:xfrm>
              <a:off x="5257800" y="5638800"/>
              <a:ext cx="5334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7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Modal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 one page with navigation options only to accomplish the immediate task</a:t>
            </a:r>
          </a:p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429000"/>
            <a:ext cx="663786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694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Signposts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217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 the full navigation map on each page with indication of current position in the sequence</a:t>
            </a:r>
          </a:p>
          <a:p>
            <a:r>
              <a:rPr lang="en-US" dirty="0" smtClean="0"/>
              <a:t>Navigation: Map markers are typically clickable as a method to jump forward or backward in the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 smtClean="0"/>
              <a:t>Order of Design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1) Organization and Task Flows</a:t>
            </a:r>
          </a:p>
          <a:p>
            <a:pPr lvl="1"/>
            <a:r>
              <a:rPr lang="en-US" dirty="0" smtClean="0"/>
              <a:t>Separate Actions and Objects from Presentation</a:t>
            </a:r>
          </a:p>
          <a:p>
            <a:pPr>
              <a:buNone/>
            </a:pPr>
            <a:r>
              <a:rPr lang="en-US" dirty="0" smtClean="0"/>
              <a:t>2) Physical Structure</a:t>
            </a:r>
          </a:p>
          <a:p>
            <a:pPr lvl="1"/>
            <a:r>
              <a:rPr lang="en-US" dirty="0" smtClean="0"/>
              <a:t>Layout Windows, Panels, Controls, etc</a:t>
            </a:r>
          </a:p>
          <a:p>
            <a:pPr lvl="1">
              <a:buNone/>
            </a:pPr>
            <a:endParaRPr lang="en-US" dirty="0"/>
          </a:p>
          <a:p>
            <a:r>
              <a:rPr lang="en-US" dirty="0" smtClean="0"/>
              <a:t>Difference in general web page design vs. application design?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229600" cy="1066800"/>
          </a:xfrm>
        </p:spPr>
        <p:txBody>
          <a:bodyPr/>
          <a:lstStyle/>
          <a:p>
            <a:r>
              <a:rPr lang="en-US" dirty="0" smtClean="0"/>
              <a:t>Breadcrumbs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4325112"/>
          </a:xfrm>
        </p:spPr>
        <p:txBody>
          <a:bodyPr>
            <a:normAutofit/>
          </a:bodyPr>
          <a:lstStyle/>
          <a:p>
            <a:r>
              <a:rPr lang="en-US" dirty="0" smtClean="0"/>
              <a:t>Show a map of current and all parent/previous pages on current page</a:t>
            </a:r>
          </a:p>
          <a:p>
            <a:r>
              <a:rPr lang="en-US" dirty="0" smtClean="0"/>
              <a:t>Navigation: Parent/Previous pages are typically clickable navigation links to return up the chain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743200"/>
            <a:ext cx="6324600" cy="399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845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Scrollbar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scrollbar to act as a current location notification in your sequence map</a:t>
            </a:r>
          </a:p>
          <a:p>
            <a:r>
              <a:rPr lang="en-US" dirty="0" smtClean="0"/>
              <a:t>Navigation:  Scrollbar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066800"/>
          </a:xfrm>
        </p:spPr>
        <p:txBody>
          <a:bodyPr/>
          <a:lstStyle/>
          <a:p>
            <a:r>
              <a:rPr lang="en-US" dirty="0" smtClean="0"/>
              <a:t>Annotated Scrollbar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02630"/>
            <a:ext cx="7696200" cy="5392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39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942886"/>
            <a:ext cx="6400800" cy="3915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09600"/>
            <a:ext cx="8229600" cy="1066800"/>
          </a:xfrm>
        </p:spPr>
        <p:txBody>
          <a:bodyPr/>
          <a:lstStyle/>
          <a:p>
            <a:r>
              <a:rPr lang="en-US" dirty="0" smtClean="0"/>
              <a:t>Color Coded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4325112"/>
          </a:xfrm>
        </p:spPr>
        <p:txBody>
          <a:bodyPr>
            <a:normAutofit/>
          </a:bodyPr>
          <a:lstStyle/>
          <a:p>
            <a:r>
              <a:rPr lang="en-US" dirty="0" smtClean="0"/>
              <a:t>Use of color to identify sequence or location of current page in an application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6190018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2514600"/>
            <a:ext cx="622895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2590800"/>
            <a:ext cx="6172200" cy="377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57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841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Animated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of animation to assist a user in understanding page transition</a:t>
            </a:r>
          </a:p>
          <a:p>
            <a:r>
              <a:rPr lang="en-US" dirty="0" smtClean="0"/>
              <a:t>Typically used when navigation path is a large leap or complex path for the user to comprehend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39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Escape Hatch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325112"/>
          </a:xfrm>
        </p:spPr>
        <p:txBody>
          <a:bodyPr>
            <a:normAutofit/>
          </a:bodyPr>
          <a:lstStyle/>
          <a:p>
            <a:r>
              <a:rPr lang="en-US" dirty="0" smtClean="0"/>
              <a:t>Pages with limited navigation options/actions should have an action that aborts the current operation and returns to a known place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895600"/>
            <a:ext cx="6076950" cy="384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92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Common Application Organization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of Objects</a:t>
            </a:r>
          </a:p>
          <a:p>
            <a:pPr lvl="1"/>
            <a:r>
              <a:rPr lang="en-US" dirty="0" smtClean="0"/>
              <a:t>Inbox, Task List, Shopping Cart, etc</a:t>
            </a:r>
          </a:p>
          <a:p>
            <a:r>
              <a:rPr lang="en-US" dirty="0" smtClean="0"/>
              <a:t>Lists of Actions or Tasks</a:t>
            </a:r>
          </a:p>
          <a:p>
            <a:pPr lvl="1"/>
            <a:r>
              <a:rPr lang="en-US" dirty="0" smtClean="0"/>
              <a:t>Browse, Buy, Sell, Write, Draw, etc</a:t>
            </a:r>
          </a:p>
          <a:p>
            <a:r>
              <a:rPr lang="en-US" dirty="0" smtClean="0"/>
              <a:t>List of Subject Categories</a:t>
            </a:r>
          </a:p>
          <a:p>
            <a:pPr lvl="1"/>
            <a:r>
              <a:rPr lang="en-US" dirty="0" smtClean="0"/>
              <a:t>Genre, Type, etc</a:t>
            </a:r>
          </a:p>
          <a:p>
            <a:r>
              <a:rPr lang="en-US" dirty="0" smtClean="0"/>
              <a:t>List of Tools</a:t>
            </a:r>
          </a:p>
          <a:p>
            <a:pPr lvl="1"/>
            <a:r>
              <a:rPr lang="en-US" dirty="0" smtClean="0"/>
              <a:t>Calendar, Address Book, Notepad, etc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Considerations for Choosing and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nature and domain of the application</a:t>
            </a:r>
          </a:p>
          <a:p>
            <a:r>
              <a:rPr lang="en-US" dirty="0" smtClean="0"/>
              <a:t>Users’ domain knowledge</a:t>
            </a:r>
          </a:p>
          <a:p>
            <a:r>
              <a:rPr lang="en-US" dirty="0" smtClean="0"/>
              <a:t>Users’ comfort level with technology</a:t>
            </a:r>
          </a:p>
          <a:p>
            <a:r>
              <a:rPr lang="en-US" dirty="0" smtClean="0"/>
              <a:t>Comparable mental models pre-existing for users in your domain</a:t>
            </a:r>
          </a:p>
          <a:p>
            <a:r>
              <a:rPr lang="en-US" dirty="0" smtClean="0"/>
              <a:t>You decision here can make or break and interface</a:t>
            </a:r>
          </a:p>
          <a:p>
            <a:r>
              <a:rPr lang="en-US" dirty="0" smtClean="0"/>
              <a:t>Is it ok to mix paradigms?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37147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r>
              <a:rPr lang="en-US" dirty="0" smtClean="0"/>
              <a:t>Lists of Objects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362200"/>
            <a:ext cx="5543550" cy="407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Often the most obvious user interface approach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Email, Songs, Books, Images</a:t>
            </a:r>
          </a:p>
          <a:p>
            <a:pPr lvl="1"/>
            <a:r>
              <a:rPr lang="en-US" dirty="0" smtClean="0"/>
              <a:t>Search Results, Financial Transactions</a:t>
            </a:r>
          </a:p>
          <a:p>
            <a:pPr lvl="1"/>
            <a:r>
              <a:rPr lang="en-US" dirty="0" smtClean="0"/>
              <a:t>Contacts, Tasks, Explorers</a:t>
            </a:r>
          </a:p>
          <a:p>
            <a:r>
              <a:rPr lang="en-US" dirty="0" smtClean="0"/>
              <a:t>From these we reach familiar UI Idioms:</a:t>
            </a:r>
          </a:p>
          <a:p>
            <a:pPr lvl="1"/>
            <a:r>
              <a:rPr lang="en-US" dirty="0" smtClean="0"/>
              <a:t>Forms to Edit or View things</a:t>
            </a:r>
          </a:p>
          <a:p>
            <a:pPr lvl="1"/>
            <a:r>
              <a:rPr lang="en-US" dirty="0" smtClean="0"/>
              <a:t>Players or Viewers to play media</a:t>
            </a:r>
          </a:p>
          <a:p>
            <a:pPr lvl="1"/>
            <a:r>
              <a:rPr lang="en-US" dirty="0" smtClean="0"/>
              <a:t>Web Pages to Print things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Presenting Lists of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Common Models</a:t>
            </a:r>
          </a:p>
          <a:p>
            <a:pPr lvl="1"/>
            <a:r>
              <a:rPr lang="en-US" dirty="0" smtClean="0"/>
              <a:t>Linear (typically </a:t>
            </a:r>
            <a:r>
              <a:rPr lang="en-US" dirty="0" err="1" smtClean="0"/>
              <a:t>sortable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Tables (typically </a:t>
            </a:r>
            <a:r>
              <a:rPr lang="en-US" dirty="0" err="1" smtClean="0"/>
              <a:t>sortable</a:t>
            </a:r>
            <a:r>
              <a:rPr lang="en-US" dirty="0" smtClean="0"/>
              <a:t> by column and filterable)</a:t>
            </a:r>
          </a:p>
          <a:p>
            <a:pPr lvl="1"/>
            <a:r>
              <a:rPr lang="en-US" dirty="0" smtClean="0"/>
              <a:t>Hierarchies</a:t>
            </a:r>
          </a:p>
          <a:p>
            <a:pPr lvl="2"/>
            <a:r>
              <a:rPr lang="en-US" dirty="0" smtClean="0"/>
              <a:t>Groups items by Category</a:t>
            </a:r>
          </a:p>
          <a:p>
            <a:pPr lvl="2"/>
            <a:r>
              <a:rPr lang="en-US" dirty="0" smtClean="0"/>
              <a:t>Groups items by relationship (parent/child)</a:t>
            </a:r>
          </a:p>
          <a:p>
            <a:pPr lvl="1"/>
            <a:r>
              <a:rPr lang="en-US" dirty="0" smtClean="0"/>
              <a:t>Spatial (Maps, Charts, etc)</a:t>
            </a:r>
          </a:p>
          <a:p>
            <a:r>
              <a:rPr lang="en-US" dirty="0" smtClean="0"/>
              <a:t>Controls</a:t>
            </a:r>
          </a:p>
          <a:p>
            <a:pPr lvl="1"/>
            <a:r>
              <a:rPr lang="en-US" dirty="0" smtClean="0"/>
              <a:t>Tables, Lists, Trees, etc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List of Actions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75629" y="2249488"/>
            <a:ext cx="5992741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371600"/>
            <a:ext cx="2574962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981200"/>
            <a:ext cx="555817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ustom 1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292945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160</TotalTime>
  <Words>893</Words>
  <Application>Microsoft Office PowerPoint</Application>
  <PresentationFormat>On-screen Show (4:3)</PresentationFormat>
  <Paragraphs>142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Urban</vt:lpstr>
      <vt:lpstr>ORGANIZING THE CONTENT  Information Architecture and Application structure patterns. Navigation, Signposts and wayfinding patterns </vt:lpstr>
      <vt:lpstr>Post Requirements Gathering</vt:lpstr>
      <vt:lpstr>Order of Design Operations</vt:lpstr>
      <vt:lpstr>Common Application Organization Approaches</vt:lpstr>
      <vt:lpstr>Considerations for Choosing and Approach</vt:lpstr>
      <vt:lpstr>Lists of Objects</vt:lpstr>
      <vt:lpstr>List of Objects</vt:lpstr>
      <vt:lpstr>Presenting Lists of Objects</vt:lpstr>
      <vt:lpstr>List of Actions</vt:lpstr>
      <vt:lpstr>List of Actions</vt:lpstr>
      <vt:lpstr>Presenting Lists of Actions</vt:lpstr>
      <vt:lpstr>List of Categories</vt:lpstr>
      <vt:lpstr>Lists of Categories</vt:lpstr>
      <vt:lpstr>List of Tools</vt:lpstr>
      <vt:lpstr>Lists of Tools</vt:lpstr>
      <vt:lpstr>Presenting Lists of Tools</vt:lpstr>
      <vt:lpstr>Navigation, Signposts and Wayfinding</vt:lpstr>
      <vt:lpstr>Staying Found</vt:lpstr>
      <vt:lpstr>Page Depth</vt:lpstr>
      <vt:lpstr>Patterns</vt:lpstr>
      <vt:lpstr>Navigation Patterns</vt:lpstr>
      <vt:lpstr>Clear Entry Points</vt:lpstr>
      <vt:lpstr>Clear Entry Points?</vt:lpstr>
      <vt:lpstr>Global Navigation</vt:lpstr>
      <vt:lpstr>Hub and Spoke</vt:lpstr>
      <vt:lpstr>Pyramid</vt:lpstr>
      <vt:lpstr>Modal Panel</vt:lpstr>
      <vt:lpstr>Signposts</vt:lpstr>
      <vt:lpstr>Sequence Map</vt:lpstr>
      <vt:lpstr>Breadcrumbs</vt:lpstr>
      <vt:lpstr>Annotated Scrollbar</vt:lpstr>
      <vt:lpstr>Annotated Scrollbar</vt:lpstr>
      <vt:lpstr>Color Coded Sections</vt:lpstr>
      <vt:lpstr>Misc</vt:lpstr>
      <vt:lpstr>Animated Transition</vt:lpstr>
      <vt:lpstr>Escape Hatch</vt:lpstr>
    </vt:vector>
  </TitlesOfParts>
  <Company>RightNow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ORGANIZING THE CONTENT INFORMATION ARCHITECTURE AND APPLICATION STRUCTURE</dc:title>
  <dc:creator>RNT_Employee</dc:creator>
  <cp:lastModifiedBy>KJSCE</cp:lastModifiedBy>
  <cp:revision>7</cp:revision>
  <dcterms:created xsi:type="dcterms:W3CDTF">2009-09-11T01:20:05Z</dcterms:created>
  <dcterms:modified xsi:type="dcterms:W3CDTF">2022-09-23T09:06:04Z</dcterms:modified>
</cp:coreProperties>
</file>